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1" r:id="rId5"/>
    <p:sldId id="263" r:id="rId6"/>
    <p:sldId id="262" r:id="rId7"/>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9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gif>
</file>

<file path=ppt/media/image3.gif>
</file>

<file path=ppt/media/image4.gif>
</file>

<file path=ppt/media/image5.gif>
</file>

<file path=ppt/media/image6.jpg>
</file>

<file path=ppt/media/image7.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8877458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1416577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26583256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2988425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4199621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3324174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69712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15769296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1391396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2168318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4000225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8/4/2020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‹Nº›</a:t>
            </a:fld>
            <a:endParaRPr lang="en-US"/>
          </a:p>
        </p:txBody>
      </p:sp>
    </p:spTree>
    <p:extLst>
      <p:ext uri="{BB962C8B-B14F-4D97-AF65-F5344CB8AC3E}">
        <p14:creationId xmlns:p14="http://schemas.microsoft.com/office/powerpoint/2010/main" val="29698237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8/4/2020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‹Nº›</a:t>
            </a:fld>
            <a:endParaRPr lang="en-US"/>
          </a:p>
        </p:txBody>
      </p:sp>
    </p:spTree>
    <p:extLst>
      <p:ext uri="{BB962C8B-B14F-4D97-AF65-F5344CB8AC3E}">
        <p14:creationId xmlns:p14="http://schemas.microsoft.com/office/powerpoint/2010/main" val="3567821976"/>
      </p:ext>
    </p:extLst>
  </p:cSld>
  <p:clrMap bg1="lt1" tx1="dk1" bg2="lt2" tx2="dk2" accent1="accent1" accent2="accent2" accent3="accent3" accent4="accent4" accent5="accent5" accent6="accent6" hlink="hlink" folHlink="folHlink"/>
  <p:sldLayoutIdLst>
    <p:sldLayoutId id="2147483672" r:id="rId1"/>
    <p:sldLayoutId id="2147483671" r:id="rId2"/>
    <p:sldLayoutId id="2147483670" r:id="rId3"/>
    <p:sldLayoutId id="2147483669" r:id="rId4"/>
    <p:sldLayoutId id="2147483668" r:id="rId5"/>
    <p:sldLayoutId id="2147483667" r:id="rId6"/>
    <p:sldLayoutId id="2147483666" r:id="rId7"/>
    <p:sldLayoutId id="2147483665" r:id="rId8"/>
    <p:sldLayoutId id="2147483664" r:id="rId9"/>
    <p:sldLayoutId id="2147483663" r:id="rId10"/>
    <p:sldLayoutId id="2147483661" r:id="rId11"/>
    <p:sldLayoutId id="2147483662"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gif"/><Relationship Id="rId5" Type="http://schemas.openxmlformats.org/officeDocument/2006/relationships/image" Target="../media/image6.jp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47766EE-4192-4B2D-A5A0-F60F9A5F7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A5B3FAD-344E-469E-BCB2-C0BED00A163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0"/>
            <a:ext cx="12191980" cy="6857990"/>
          </a:xfrm>
          <a:prstGeom prst="rect">
            <a:avLst/>
          </a:prstGeom>
        </p:spPr>
      </p:pic>
      <p:sp>
        <p:nvSpPr>
          <p:cNvPr id="11" name="Graphic 1">
            <a:extLst>
              <a:ext uri="{FF2B5EF4-FFF2-40B4-BE49-F238E27FC236}">
                <a16:creationId xmlns:a16="http://schemas.microsoft.com/office/drawing/2014/main" id="{D6705569-F545-4F47-A260-A9202826E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bg1">
              <a:alpha val="60000"/>
            </a:schemeClr>
          </a:solidFill>
          <a:ln w="32707" cap="flat">
            <a:noFill/>
            <a:prstDash val="solid"/>
            <a:miter/>
          </a:ln>
          <a:effectLst/>
        </p:spPr>
        <p:txBody>
          <a:bodyPr rtlCol="0" anchor="ctr"/>
          <a:lstStyle/>
          <a:p>
            <a:endParaRPr lang="en-US" dirty="0"/>
          </a:p>
        </p:txBody>
      </p:sp>
      <p:sp>
        <p:nvSpPr>
          <p:cNvPr id="2" name="Título 1">
            <a:extLst>
              <a:ext uri="{FF2B5EF4-FFF2-40B4-BE49-F238E27FC236}">
                <a16:creationId xmlns:a16="http://schemas.microsoft.com/office/drawing/2014/main" id="{FB9523FD-E1FB-45E1-B136-66C8C664F780}"/>
              </a:ext>
            </a:extLst>
          </p:cNvPr>
          <p:cNvSpPr>
            <a:spLocks noGrp="1"/>
          </p:cNvSpPr>
          <p:nvPr>
            <p:ph type="ctrTitle"/>
          </p:nvPr>
        </p:nvSpPr>
        <p:spPr>
          <a:xfrm>
            <a:off x="2644518" y="914357"/>
            <a:ext cx="6896888" cy="901874"/>
          </a:xfrm>
        </p:spPr>
        <p:txBody>
          <a:bodyPr>
            <a:normAutofit/>
          </a:bodyPr>
          <a:lstStyle/>
          <a:p>
            <a:pPr algn="ctr"/>
            <a:r>
              <a:rPr lang="es-CO" dirty="0">
                <a:latin typeface="Ink Draft" panose="03080402000500000000" pitchFamily="66" charset="0"/>
              </a:rPr>
              <a:t>Diagrama De Gantt</a:t>
            </a:r>
            <a:endParaRPr lang="es-MX" dirty="0">
              <a:latin typeface="Ink Draft" panose="03080402000500000000" pitchFamily="66" charset="0"/>
            </a:endParaRPr>
          </a:p>
        </p:txBody>
      </p:sp>
      <p:sp>
        <p:nvSpPr>
          <p:cNvPr id="3" name="Subtítulo 2">
            <a:extLst>
              <a:ext uri="{FF2B5EF4-FFF2-40B4-BE49-F238E27FC236}">
                <a16:creationId xmlns:a16="http://schemas.microsoft.com/office/drawing/2014/main" id="{EA099DBE-47E6-41CF-BF22-D1E0B86128D9}"/>
              </a:ext>
            </a:extLst>
          </p:cNvPr>
          <p:cNvSpPr>
            <a:spLocks noGrp="1"/>
          </p:cNvSpPr>
          <p:nvPr>
            <p:ph type="subTitle" idx="1"/>
          </p:nvPr>
        </p:nvSpPr>
        <p:spPr>
          <a:xfrm>
            <a:off x="2442576" y="2267211"/>
            <a:ext cx="7098830" cy="3225495"/>
          </a:xfrm>
        </p:spPr>
        <p:txBody>
          <a:bodyPr>
            <a:normAutofit/>
          </a:bodyPr>
          <a:lstStyle/>
          <a:p>
            <a:pPr algn="ctr"/>
            <a:r>
              <a:rPr lang="es-MX" dirty="0">
                <a:latin typeface="Ink Draft" panose="03080402000500000000" pitchFamily="66" charset="0"/>
              </a:rPr>
              <a:t>Grupo Vand S.A </a:t>
            </a:r>
          </a:p>
          <a:p>
            <a:pPr algn="ctr"/>
            <a:r>
              <a:rPr lang="es-MX" dirty="0">
                <a:latin typeface="Ink Draft" panose="03080402000500000000" pitchFamily="66" charset="0"/>
              </a:rPr>
              <a:t>Ficha: 2057746</a:t>
            </a:r>
          </a:p>
          <a:p>
            <a:pPr algn="ctr"/>
            <a:r>
              <a:rPr lang="es-MX" dirty="0">
                <a:latin typeface="Ink Draft" panose="03080402000500000000" pitchFamily="66" charset="0"/>
              </a:rPr>
              <a:t>Integrantes:</a:t>
            </a:r>
          </a:p>
          <a:p>
            <a:pPr algn="ctr"/>
            <a:r>
              <a:rPr lang="es-MX" dirty="0">
                <a:latin typeface="Ink Draft" panose="03080402000500000000" pitchFamily="66" charset="0"/>
              </a:rPr>
              <a:t>Diego Alejandro CACERES Salazar </a:t>
            </a:r>
          </a:p>
          <a:p>
            <a:pPr algn="ctr"/>
            <a:r>
              <a:rPr lang="es-MX" dirty="0">
                <a:latin typeface="Ink Draft" panose="03080402000500000000" pitchFamily="66" charset="0"/>
              </a:rPr>
              <a:t>Laura Alejandra Medina González</a:t>
            </a:r>
          </a:p>
          <a:p>
            <a:pPr algn="ctr"/>
            <a:r>
              <a:rPr lang="es-MX" dirty="0">
                <a:latin typeface="Ink Draft" panose="03080402000500000000" pitchFamily="66" charset="0"/>
              </a:rPr>
              <a:t>Nataly Ramírez Sanabria</a:t>
            </a:r>
          </a:p>
          <a:p>
            <a:pPr algn="ctr"/>
            <a:endParaRPr lang="es-MX" dirty="0"/>
          </a:p>
        </p:txBody>
      </p:sp>
    </p:spTree>
    <p:extLst>
      <p:ext uri="{BB962C8B-B14F-4D97-AF65-F5344CB8AC3E}">
        <p14:creationId xmlns:p14="http://schemas.microsoft.com/office/powerpoint/2010/main" val="175693960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5B3FAD-344E-469E-BCB2-C0BED00A163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0" y="2390517"/>
            <a:ext cx="12191980" cy="6857990"/>
          </a:xfrm>
          <a:prstGeom prst="rect">
            <a:avLst/>
          </a:prstGeom>
        </p:spPr>
      </p:pic>
      <p:sp>
        <p:nvSpPr>
          <p:cNvPr id="3" name="Subtítulo 2">
            <a:extLst>
              <a:ext uri="{FF2B5EF4-FFF2-40B4-BE49-F238E27FC236}">
                <a16:creationId xmlns:a16="http://schemas.microsoft.com/office/drawing/2014/main" id="{EA099DBE-47E6-41CF-BF22-D1E0B86128D9}"/>
              </a:ext>
            </a:extLst>
          </p:cNvPr>
          <p:cNvSpPr>
            <a:spLocks noGrp="1"/>
          </p:cNvSpPr>
          <p:nvPr>
            <p:ph type="subTitle" idx="1"/>
          </p:nvPr>
        </p:nvSpPr>
        <p:spPr>
          <a:xfrm>
            <a:off x="413359" y="2799736"/>
            <a:ext cx="7750184" cy="3653317"/>
          </a:xfrm>
        </p:spPr>
        <p:txBody>
          <a:bodyPr>
            <a:normAutofit/>
          </a:bodyPr>
          <a:lstStyle/>
          <a:p>
            <a:pPr algn="ctr"/>
            <a:r>
              <a:rPr lang="es-MX" dirty="0">
                <a:solidFill>
                  <a:schemeClr val="bg1">
                    <a:lumMod val="95000"/>
                  </a:schemeClr>
                </a:solidFill>
                <a:latin typeface="Ink Draft" panose="03080402000500000000" pitchFamily="66" charset="0"/>
              </a:rPr>
              <a:t>El diagrama de Gantt es una herramienta gráfica cuyo objetivo es exponer el tiempo de dedicación previsto para diferentes tareas o actividades a lo largo de un tiempo total determinado. A pesar de esto, el diagrama de Gantt no indica las relaciones existentes entre actividades</a:t>
            </a:r>
          </a:p>
        </p:txBody>
      </p:sp>
      <p:sp>
        <p:nvSpPr>
          <p:cNvPr id="5" name="CuadroTexto 4">
            <a:extLst>
              <a:ext uri="{FF2B5EF4-FFF2-40B4-BE49-F238E27FC236}">
                <a16:creationId xmlns:a16="http://schemas.microsoft.com/office/drawing/2014/main" id="{9AAF251E-EABB-45DD-8067-3B939F6BA774}"/>
              </a:ext>
            </a:extLst>
          </p:cNvPr>
          <p:cNvSpPr txBox="1"/>
          <p:nvPr/>
        </p:nvSpPr>
        <p:spPr>
          <a:xfrm>
            <a:off x="413359" y="1559520"/>
            <a:ext cx="3156559" cy="830997"/>
          </a:xfrm>
          <a:prstGeom prst="rect">
            <a:avLst/>
          </a:prstGeom>
          <a:noFill/>
        </p:spPr>
        <p:txBody>
          <a:bodyPr wrap="square" rtlCol="0">
            <a:spAutoFit/>
          </a:bodyPr>
          <a:lstStyle/>
          <a:p>
            <a:r>
              <a:rPr lang="es-CO" sz="4800" dirty="0">
                <a:solidFill>
                  <a:schemeClr val="bg1">
                    <a:lumMod val="95000"/>
                  </a:schemeClr>
                </a:solidFill>
                <a:latin typeface="Ink Draft" panose="03080402000500000000" pitchFamily="66" charset="0"/>
              </a:rPr>
              <a:t>¿ Que es </a:t>
            </a:r>
            <a:r>
              <a:rPr lang="es-CO" sz="3600" dirty="0">
                <a:solidFill>
                  <a:schemeClr val="bg1">
                    <a:lumMod val="95000"/>
                  </a:schemeClr>
                </a:solidFill>
                <a:latin typeface="Ink Draft" panose="03080402000500000000" pitchFamily="66" charset="0"/>
              </a:rPr>
              <a:t>?</a:t>
            </a:r>
            <a:endParaRPr lang="es-MX" dirty="0">
              <a:latin typeface="Ink Draft" panose="03080402000500000000" pitchFamily="66" charset="0"/>
            </a:endParaRPr>
          </a:p>
        </p:txBody>
      </p:sp>
      <p:pic>
        <p:nvPicPr>
          <p:cNvPr id="14" name="Imagen 13" descr="Imagen que contiene interior, juguete, tabla, lego&#10;&#10;Descripción generada automáticamente">
            <a:extLst>
              <a:ext uri="{FF2B5EF4-FFF2-40B4-BE49-F238E27FC236}">
                <a16:creationId xmlns:a16="http://schemas.microsoft.com/office/drawing/2014/main" id="{6D444E03-4C82-41FE-B697-CBFE2408A971}"/>
              </a:ext>
            </a:extLst>
          </p:cNvPr>
          <p:cNvPicPr>
            <a:picLocks noChangeAspect="1"/>
          </p:cNvPicPr>
          <p:nvPr/>
        </p:nvPicPr>
        <p:blipFill>
          <a:blip r:embed="rId5">
            <a:alphaModFix amt="75000"/>
            <a:extLst>
              <a:ext uri="{28A0092B-C50C-407E-A947-70E740481C1C}">
                <a14:useLocalDpi xmlns:a14="http://schemas.microsoft.com/office/drawing/2010/main" val="0"/>
              </a:ext>
            </a:extLst>
          </a:blip>
          <a:stretch>
            <a:fillRect/>
          </a:stretch>
        </p:blipFill>
        <p:spPr>
          <a:xfrm>
            <a:off x="8163543" y="688169"/>
            <a:ext cx="3478703" cy="2969432"/>
          </a:xfrm>
          <a:prstGeom prst="rect">
            <a:avLst/>
          </a:prstGeom>
        </p:spPr>
      </p:pic>
    </p:spTree>
    <p:extLst>
      <p:ext uri="{BB962C8B-B14F-4D97-AF65-F5344CB8AC3E}">
        <p14:creationId xmlns:p14="http://schemas.microsoft.com/office/powerpoint/2010/main" val="1167647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5B3FAD-344E-469E-BCB2-C0BED00A163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4385603"/>
            <a:ext cx="12191980" cy="6059466"/>
          </a:xfrm>
          <a:prstGeom prst="rect">
            <a:avLst/>
          </a:prstGeom>
        </p:spPr>
      </p:pic>
      <p:sp>
        <p:nvSpPr>
          <p:cNvPr id="3" name="Subtítulo 2">
            <a:extLst>
              <a:ext uri="{FF2B5EF4-FFF2-40B4-BE49-F238E27FC236}">
                <a16:creationId xmlns:a16="http://schemas.microsoft.com/office/drawing/2014/main" id="{EA099DBE-47E6-41CF-BF22-D1E0B86128D9}"/>
              </a:ext>
            </a:extLst>
          </p:cNvPr>
          <p:cNvSpPr>
            <a:spLocks noGrp="1"/>
          </p:cNvSpPr>
          <p:nvPr>
            <p:ph type="subTitle" idx="1"/>
          </p:nvPr>
        </p:nvSpPr>
        <p:spPr>
          <a:xfrm>
            <a:off x="250520" y="2040378"/>
            <a:ext cx="7750184" cy="3653317"/>
          </a:xfrm>
        </p:spPr>
        <p:txBody>
          <a:bodyPr>
            <a:normAutofit fontScale="92500" lnSpcReduction="20000"/>
          </a:bodyPr>
          <a:lstStyle/>
          <a:p>
            <a:pPr algn="ctr"/>
            <a:r>
              <a:rPr lang="es-MX" dirty="0">
                <a:solidFill>
                  <a:schemeClr val="bg1">
                    <a:lumMod val="95000"/>
                  </a:schemeClr>
                </a:solidFill>
                <a:latin typeface="Ink Draft" panose="03080402000500000000" pitchFamily="66" charset="0"/>
              </a:rPr>
              <a:t>En 1896 </a:t>
            </a:r>
            <a:r>
              <a:rPr lang="es-MX" dirty="0" err="1">
                <a:solidFill>
                  <a:schemeClr val="bg1">
                    <a:lumMod val="95000"/>
                  </a:schemeClr>
                </a:solidFill>
                <a:latin typeface="Ink Draft" panose="03080402000500000000" pitchFamily="66" charset="0"/>
              </a:rPr>
              <a:t>Karol</a:t>
            </a:r>
            <a:r>
              <a:rPr lang="es-MX" dirty="0">
                <a:solidFill>
                  <a:schemeClr val="bg1">
                    <a:lumMod val="95000"/>
                  </a:schemeClr>
                </a:solidFill>
                <a:latin typeface="Ink Draft" panose="03080402000500000000" pitchFamily="66" charset="0"/>
              </a:rPr>
              <a:t> </a:t>
            </a:r>
            <a:r>
              <a:rPr lang="es-MX" dirty="0" err="1">
                <a:solidFill>
                  <a:schemeClr val="bg1">
                    <a:lumMod val="95000"/>
                  </a:schemeClr>
                </a:solidFill>
                <a:latin typeface="Ink Draft" panose="03080402000500000000" pitchFamily="66" charset="0"/>
              </a:rPr>
              <a:t>Adamiecki</a:t>
            </a:r>
            <a:r>
              <a:rPr lang="es-MX" dirty="0">
                <a:solidFill>
                  <a:schemeClr val="bg1">
                    <a:lumMod val="95000"/>
                  </a:schemeClr>
                </a:solidFill>
                <a:latin typeface="Ink Draft" panose="03080402000500000000" pitchFamily="66" charset="0"/>
              </a:rPr>
              <a:t> desarrolló un nuevo medio de representación gráfica de procesos interdependientes que se diseñan con el fin de mejorar la visibilidad de los programas de producción. Con modificaciones menores, la carta de </a:t>
            </a:r>
            <a:r>
              <a:rPr lang="es-MX" dirty="0" err="1">
                <a:solidFill>
                  <a:schemeClr val="bg1">
                    <a:lumMod val="95000"/>
                  </a:schemeClr>
                </a:solidFill>
                <a:latin typeface="Ink Draft" panose="03080402000500000000" pitchFamily="66" charset="0"/>
              </a:rPr>
              <a:t>Adamiecki</a:t>
            </a:r>
            <a:r>
              <a:rPr lang="es-MX" dirty="0">
                <a:solidFill>
                  <a:schemeClr val="bg1">
                    <a:lumMod val="95000"/>
                  </a:schemeClr>
                </a:solidFill>
                <a:latin typeface="Ink Draft" panose="03080402000500000000" pitchFamily="66" charset="0"/>
              </a:rPr>
              <a:t> es ahora más comúnmente conocida en inglés como el diagrama de Gantt, ya que fue Henry Laurence Gantt quien, entre 1910 y 1915, modificó y divulgó este tipo de diagrama en occidente. </a:t>
            </a:r>
          </a:p>
          <a:p>
            <a:pPr algn="ctr"/>
            <a:r>
              <a:rPr lang="es-MX" dirty="0">
                <a:solidFill>
                  <a:schemeClr val="bg1">
                    <a:lumMod val="95000"/>
                  </a:schemeClr>
                </a:solidFill>
                <a:latin typeface="Ink Draft" panose="03080402000500000000" pitchFamily="66" charset="0"/>
              </a:rPr>
              <a:t>En gestión de proyectos, el diagrama de Gantt muestra el origen y el final de las diferentes unidades mínimas de trabajo y los grupos de tareas o las dependencias entre unidades mínimas de trabajo .</a:t>
            </a:r>
          </a:p>
        </p:txBody>
      </p:sp>
      <p:sp>
        <p:nvSpPr>
          <p:cNvPr id="5" name="CuadroTexto 4">
            <a:extLst>
              <a:ext uri="{FF2B5EF4-FFF2-40B4-BE49-F238E27FC236}">
                <a16:creationId xmlns:a16="http://schemas.microsoft.com/office/drawing/2014/main" id="{9AAF251E-EABB-45DD-8067-3B939F6BA774}"/>
              </a:ext>
            </a:extLst>
          </p:cNvPr>
          <p:cNvSpPr txBox="1"/>
          <p:nvPr/>
        </p:nvSpPr>
        <p:spPr>
          <a:xfrm>
            <a:off x="413359" y="504201"/>
            <a:ext cx="3156559" cy="830997"/>
          </a:xfrm>
          <a:prstGeom prst="rect">
            <a:avLst/>
          </a:prstGeom>
          <a:noFill/>
        </p:spPr>
        <p:txBody>
          <a:bodyPr wrap="square" rtlCol="0">
            <a:spAutoFit/>
          </a:bodyPr>
          <a:lstStyle/>
          <a:p>
            <a:r>
              <a:rPr lang="es-CO" sz="4800" dirty="0">
                <a:solidFill>
                  <a:schemeClr val="bg1">
                    <a:lumMod val="95000"/>
                  </a:schemeClr>
                </a:solidFill>
                <a:latin typeface="Ink Draft" panose="03080402000500000000" pitchFamily="66" charset="0"/>
              </a:rPr>
              <a:t>Historia</a:t>
            </a:r>
            <a:endParaRPr lang="es-MX" dirty="0">
              <a:latin typeface="Ink Draft" panose="03080402000500000000" pitchFamily="66" charset="0"/>
            </a:endParaRPr>
          </a:p>
        </p:txBody>
      </p:sp>
      <p:pic>
        <p:nvPicPr>
          <p:cNvPr id="15" name="Imagen 14" descr="Imagen que contiene interior, tabla, pastel, cumpleaños&#10;&#10;Descripción generada automáticamente">
            <a:extLst>
              <a:ext uri="{FF2B5EF4-FFF2-40B4-BE49-F238E27FC236}">
                <a16:creationId xmlns:a16="http://schemas.microsoft.com/office/drawing/2014/main" id="{96EF8031-7189-4675-BC2A-2A2BF864C401}"/>
              </a:ext>
            </a:extLst>
          </p:cNvPr>
          <p:cNvPicPr>
            <a:picLocks noChangeAspect="1"/>
          </p:cNvPicPr>
          <p:nvPr/>
        </p:nvPicPr>
        <p:blipFill>
          <a:blip r:embed="rId5">
            <a:alphaModFix amt="75000"/>
            <a:extLst>
              <a:ext uri="{28A0092B-C50C-407E-A947-70E740481C1C}">
                <a14:useLocalDpi xmlns:a14="http://schemas.microsoft.com/office/drawing/2010/main" val="0"/>
              </a:ext>
            </a:extLst>
          </a:blip>
          <a:stretch>
            <a:fillRect/>
          </a:stretch>
        </p:blipFill>
        <p:spPr>
          <a:xfrm>
            <a:off x="8251204" y="1025465"/>
            <a:ext cx="3690276" cy="3054166"/>
          </a:xfrm>
          <a:prstGeom prst="rect">
            <a:avLst/>
          </a:prstGeom>
        </p:spPr>
      </p:pic>
    </p:spTree>
    <p:extLst>
      <p:ext uri="{BB962C8B-B14F-4D97-AF65-F5344CB8AC3E}">
        <p14:creationId xmlns:p14="http://schemas.microsoft.com/office/powerpoint/2010/main" val="152532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5B3FAD-344E-469E-BCB2-C0BED00A163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3428999"/>
            <a:ext cx="12191980" cy="6857990"/>
          </a:xfrm>
          <a:prstGeom prst="rect">
            <a:avLst/>
          </a:prstGeom>
        </p:spPr>
      </p:pic>
      <p:sp>
        <p:nvSpPr>
          <p:cNvPr id="3" name="Subtítulo 2">
            <a:extLst>
              <a:ext uri="{FF2B5EF4-FFF2-40B4-BE49-F238E27FC236}">
                <a16:creationId xmlns:a16="http://schemas.microsoft.com/office/drawing/2014/main" id="{EA099DBE-47E6-41CF-BF22-D1E0B86128D9}"/>
              </a:ext>
            </a:extLst>
          </p:cNvPr>
          <p:cNvSpPr>
            <a:spLocks noGrp="1"/>
          </p:cNvSpPr>
          <p:nvPr>
            <p:ph type="subTitle" idx="1"/>
          </p:nvPr>
        </p:nvSpPr>
        <p:spPr>
          <a:xfrm>
            <a:off x="375781" y="1602341"/>
            <a:ext cx="7750184" cy="3653317"/>
          </a:xfrm>
        </p:spPr>
        <p:txBody>
          <a:bodyPr>
            <a:normAutofit/>
          </a:bodyPr>
          <a:lstStyle/>
          <a:p>
            <a:pPr algn="ctr"/>
            <a:r>
              <a:rPr lang="es-MX" dirty="0">
                <a:solidFill>
                  <a:schemeClr val="bg1">
                    <a:lumMod val="95000"/>
                  </a:schemeClr>
                </a:solidFill>
                <a:latin typeface="Ink Draft" panose="03080402000500000000" pitchFamily="66" charset="0"/>
              </a:rPr>
              <a:t>Quienes saben qué es un Diagrama de Gantt tienen claro que sus usos más frecuentes se vinculan a proyectos y planes de acción, procesos de mejora e, incluso, resolución de problemas. En realidad, se puede utilizar para planificar cualquier tipo de proceso simple, a ser posible de menos de veinticinco tareas, y que esté definido temporalmente. En otras ocasiones se emplea para fragmentar proyectos complejos en diferentes partes.</a:t>
            </a:r>
          </a:p>
        </p:txBody>
      </p:sp>
      <p:sp>
        <p:nvSpPr>
          <p:cNvPr id="5" name="CuadroTexto 4">
            <a:extLst>
              <a:ext uri="{FF2B5EF4-FFF2-40B4-BE49-F238E27FC236}">
                <a16:creationId xmlns:a16="http://schemas.microsoft.com/office/drawing/2014/main" id="{9AAF251E-EABB-45DD-8067-3B939F6BA774}"/>
              </a:ext>
            </a:extLst>
          </p:cNvPr>
          <p:cNvSpPr txBox="1"/>
          <p:nvPr/>
        </p:nvSpPr>
        <p:spPr>
          <a:xfrm>
            <a:off x="375781" y="534297"/>
            <a:ext cx="3983277" cy="830997"/>
          </a:xfrm>
          <a:prstGeom prst="rect">
            <a:avLst/>
          </a:prstGeom>
          <a:noFill/>
        </p:spPr>
        <p:txBody>
          <a:bodyPr wrap="square" rtlCol="0">
            <a:spAutoFit/>
          </a:bodyPr>
          <a:lstStyle/>
          <a:p>
            <a:r>
              <a:rPr lang="es-CO" sz="4800" dirty="0">
                <a:solidFill>
                  <a:schemeClr val="bg1">
                    <a:lumMod val="95000"/>
                  </a:schemeClr>
                </a:solidFill>
                <a:latin typeface="Ink Draft" panose="03080402000500000000" pitchFamily="66" charset="0"/>
              </a:rPr>
              <a:t>Funcionalidad</a:t>
            </a:r>
            <a:endParaRPr lang="es-MX" dirty="0">
              <a:latin typeface="Ink Draft" panose="03080402000500000000" pitchFamily="66" charset="0"/>
            </a:endParaRPr>
          </a:p>
        </p:txBody>
      </p:sp>
      <p:pic>
        <p:nvPicPr>
          <p:cNvPr id="10" name="Imagen 9" descr="Imagen que contiene reloj, computadora&#10;&#10;Descripción generada automáticamente">
            <a:extLst>
              <a:ext uri="{FF2B5EF4-FFF2-40B4-BE49-F238E27FC236}">
                <a16:creationId xmlns:a16="http://schemas.microsoft.com/office/drawing/2014/main" id="{3D7A9338-F428-40B8-BDBD-132FD75C89FA}"/>
              </a:ext>
            </a:extLst>
          </p:cNvPr>
          <p:cNvPicPr>
            <a:picLocks noChangeAspect="1"/>
          </p:cNvPicPr>
          <p:nvPr/>
        </p:nvPicPr>
        <p:blipFill>
          <a:blip r:embed="rId5">
            <a:alphaModFix amt="75000"/>
            <a:extLst>
              <a:ext uri="{28A0092B-C50C-407E-A947-70E740481C1C}">
                <a14:useLocalDpi xmlns:a14="http://schemas.microsoft.com/office/drawing/2010/main" val="0"/>
              </a:ext>
            </a:extLst>
          </a:blip>
          <a:stretch>
            <a:fillRect/>
          </a:stretch>
        </p:blipFill>
        <p:spPr>
          <a:xfrm>
            <a:off x="8436077" y="1365294"/>
            <a:ext cx="3380142" cy="3180674"/>
          </a:xfrm>
          <a:prstGeom prst="rect">
            <a:avLst/>
          </a:prstGeom>
        </p:spPr>
      </p:pic>
    </p:spTree>
    <p:extLst>
      <p:ext uri="{BB962C8B-B14F-4D97-AF65-F5344CB8AC3E}">
        <p14:creationId xmlns:p14="http://schemas.microsoft.com/office/powerpoint/2010/main" val="673855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5B3FAD-344E-469E-BCB2-C0BED00A163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3429005"/>
            <a:ext cx="12191980" cy="6857990"/>
          </a:xfrm>
          <a:prstGeom prst="rect">
            <a:avLst/>
          </a:prstGeom>
        </p:spPr>
      </p:pic>
      <p:sp>
        <p:nvSpPr>
          <p:cNvPr id="5" name="CuadroTexto 4">
            <a:extLst>
              <a:ext uri="{FF2B5EF4-FFF2-40B4-BE49-F238E27FC236}">
                <a16:creationId xmlns:a16="http://schemas.microsoft.com/office/drawing/2014/main" id="{9AAF251E-EABB-45DD-8067-3B939F6BA774}"/>
              </a:ext>
            </a:extLst>
          </p:cNvPr>
          <p:cNvSpPr txBox="1"/>
          <p:nvPr/>
        </p:nvSpPr>
        <p:spPr>
          <a:xfrm>
            <a:off x="375781" y="534297"/>
            <a:ext cx="6432982" cy="830997"/>
          </a:xfrm>
          <a:prstGeom prst="rect">
            <a:avLst/>
          </a:prstGeom>
          <a:noFill/>
        </p:spPr>
        <p:txBody>
          <a:bodyPr wrap="square" rtlCol="0">
            <a:spAutoFit/>
          </a:bodyPr>
          <a:lstStyle/>
          <a:p>
            <a:r>
              <a:rPr lang="es-CO" sz="4800" dirty="0">
                <a:solidFill>
                  <a:schemeClr val="bg1">
                    <a:lumMod val="95000"/>
                  </a:schemeClr>
                </a:solidFill>
                <a:latin typeface="Ink Draft" panose="03080402000500000000" pitchFamily="66" charset="0"/>
              </a:rPr>
              <a:t>Ventajas Y Desventajas</a:t>
            </a:r>
            <a:endParaRPr lang="es-MX" dirty="0">
              <a:latin typeface="Ink Draft" panose="03080402000500000000" pitchFamily="66" charset="0"/>
            </a:endParaRPr>
          </a:p>
        </p:txBody>
      </p:sp>
      <p:graphicFrame>
        <p:nvGraphicFramePr>
          <p:cNvPr id="6" name="Tabla 6">
            <a:extLst>
              <a:ext uri="{FF2B5EF4-FFF2-40B4-BE49-F238E27FC236}">
                <a16:creationId xmlns:a16="http://schemas.microsoft.com/office/drawing/2014/main" id="{4E0DB421-8576-47DA-9DB4-1BFEE8EC041F}"/>
              </a:ext>
            </a:extLst>
          </p:cNvPr>
          <p:cNvGraphicFramePr>
            <a:graphicFrameLocks noGrp="1"/>
          </p:cNvGraphicFramePr>
          <p:nvPr>
            <p:extLst>
              <p:ext uri="{D42A27DB-BD31-4B8C-83A1-F6EECF244321}">
                <p14:modId xmlns:p14="http://schemas.microsoft.com/office/powerpoint/2010/main" val="3415734293"/>
              </p:ext>
            </p:extLst>
          </p:nvPr>
        </p:nvGraphicFramePr>
        <p:xfrm>
          <a:off x="661182" y="1691932"/>
          <a:ext cx="7244863" cy="4785360"/>
        </p:xfrm>
        <a:graphic>
          <a:graphicData uri="http://schemas.openxmlformats.org/drawingml/2006/table">
            <a:tbl>
              <a:tblPr firstRow="1" bandRow="1">
                <a:tableStyleId>{5C22544A-7EE6-4342-B048-85BDC9FD1C3A}</a:tableStyleId>
              </a:tblPr>
              <a:tblGrid>
                <a:gridCol w="3171585">
                  <a:extLst>
                    <a:ext uri="{9D8B030D-6E8A-4147-A177-3AD203B41FA5}">
                      <a16:colId xmlns:a16="http://schemas.microsoft.com/office/drawing/2014/main" val="698356183"/>
                    </a:ext>
                  </a:extLst>
                </a:gridCol>
                <a:gridCol w="4073278">
                  <a:extLst>
                    <a:ext uri="{9D8B030D-6E8A-4147-A177-3AD203B41FA5}">
                      <a16:colId xmlns:a16="http://schemas.microsoft.com/office/drawing/2014/main" val="2818994974"/>
                    </a:ext>
                  </a:extLst>
                </a:gridCol>
              </a:tblGrid>
              <a:tr h="370840">
                <a:tc>
                  <a:txBody>
                    <a:bodyPr/>
                    <a:lstStyle/>
                    <a:p>
                      <a:r>
                        <a:rPr lang="es-CO" sz="2000" dirty="0">
                          <a:solidFill>
                            <a:schemeClr val="bg1"/>
                          </a:solidFill>
                          <a:latin typeface="Ink Draft" panose="03080402000500000000" pitchFamily="66" charset="0"/>
                        </a:rPr>
                        <a:t>Ventajas </a:t>
                      </a:r>
                      <a:endParaRPr lang="es-MX" sz="2000" dirty="0">
                        <a:solidFill>
                          <a:schemeClr val="bg1"/>
                        </a:solidFill>
                        <a:latin typeface="Ink Draft" panose="03080402000500000000" pitchFamily="66"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tc>
                  <a:txBody>
                    <a:bodyPr/>
                    <a:lstStyle/>
                    <a:p>
                      <a:r>
                        <a:rPr lang="es-CO" sz="2000" dirty="0">
                          <a:solidFill>
                            <a:schemeClr val="bg1"/>
                          </a:solidFill>
                          <a:latin typeface="Ink Draft" panose="03080402000500000000" pitchFamily="66" charset="0"/>
                        </a:rPr>
                        <a:t>Desventajas </a:t>
                      </a:r>
                      <a:endParaRPr lang="es-MX" sz="2000" dirty="0">
                        <a:solidFill>
                          <a:schemeClr val="bg1"/>
                        </a:solidFill>
                        <a:latin typeface="Ink Draft" panose="03080402000500000000" pitchFamily="66"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extLst>
                  <a:ext uri="{0D108BD9-81ED-4DB2-BD59-A6C34878D82A}">
                    <a16:rowId xmlns:a16="http://schemas.microsoft.com/office/drawing/2014/main" val="1143764767"/>
                  </a:ext>
                </a:extLst>
              </a:tr>
              <a:tr h="370840">
                <a:tc>
                  <a:txBody>
                    <a:bodyPr/>
                    <a:lstStyle/>
                    <a:p>
                      <a:r>
                        <a:rPr lang="es-MX" sz="2400" dirty="0">
                          <a:solidFill>
                            <a:schemeClr val="bg1"/>
                          </a:solidFill>
                          <a:latin typeface="Ink Draft" panose="03080402000500000000" pitchFamily="66" charset="0"/>
                        </a:rPr>
                        <a:t>Se obtiene una imagen relativamente simple de un sistema complejo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tc>
                  <a:txBody>
                    <a:bodyPr/>
                    <a:lstStyle/>
                    <a:p>
                      <a:r>
                        <a:rPr lang="es-MX" sz="2400" dirty="0">
                          <a:solidFill>
                            <a:schemeClr val="bg1"/>
                          </a:solidFill>
                          <a:latin typeface="Ink Draft" panose="03080402000500000000" pitchFamily="66" charset="0"/>
                        </a:rPr>
                        <a:t>Pueden llegar a ser extraordinariamente complejos.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extLst>
                  <a:ext uri="{0D108BD9-81ED-4DB2-BD59-A6C34878D82A}">
                    <a16:rowId xmlns:a16="http://schemas.microsoft.com/office/drawing/2014/main" val="3232103215"/>
                  </a:ext>
                </a:extLst>
              </a:tr>
              <a:tr h="370840">
                <a:tc>
                  <a:txBody>
                    <a:bodyPr/>
                    <a:lstStyle/>
                    <a:p>
                      <a:r>
                        <a:rPr lang="es-MX" sz="2400" dirty="0">
                          <a:solidFill>
                            <a:schemeClr val="bg1"/>
                          </a:solidFill>
                          <a:latin typeface="Ink Draft" panose="03080402000500000000" pitchFamily="66" charset="0"/>
                        </a:rPr>
                        <a:t>Ayuda a organizar las ideas.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tc>
                  <a:txBody>
                    <a:bodyPr/>
                    <a:lstStyle/>
                    <a:p>
                      <a:r>
                        <a:rPr lang="es-MX" sz="2400" dirty="0">
                          <a:solidFill>
                            <a:schemeClr val="bg1"/>
                          </a:solidFill>
                          <a:latin typeface="Ink Draft" panose="03080402000500000000" pitchFamily="66" charset="0"/>
                        </a:rPr>
                        <a:t>Pueden llegar a ser extraordinariamente complejos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extLst>
                  <a:ext uri="{0D108BD9-81ED-4DB2-BD59-A6C34878D82A}">
                    <a16:rowId xmlns:a16="http://schemas.microsoft.com/office/drawing/2014/main" val="617140757"/>
                  </a:ext>
                </a:extLst>
              </a:tr>
              <a:tr h="370840">
                <a:tc>
                  <a:txBody>
                    <a:bodyPr/>
                    <a:lstStyle/>
                    <a:p>
                      <a:r>
                        <a:rPr lang="es-MX" sz="2400" dirty="0">
                          <a:solidFill>
                            <a:schemeClr val="bg1"/>
                          </a:solidFill>
                          <a:latin typeface="Ink Draft" panose="03080402000500000000" pitchFamily="66" charset="0"/>
                        </a:rPr>
                        <a:t>Resulta de gran utilidad para otros departamentos no involucrados en el proyecto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tc>
                  <a:txBody>
                    <a:bodyPr/>
                    <a:lstStyle/>
                    <a:p>
                      <a:r>
                        <a:rPr lang="es-MX" sz="2400" dirty="0">
                          <a:solidFill>
                            <a:schemeClr val="bg1"/>
                          </a:solidFill>
                          <a:latin typeface="Ink Draft" panose="03080402000500000000" pitchFamily="66" charset="0"/>
                        </a:rPr>
                        <a:t>La longitud de las barras no indica la cantidad de trabajo, sino sólo la temporalización.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extLst>
                  <a:ext uri="{0D108BD9-81ED-4DB2-BD59-A6C34878D82A}">
                    <a16:rowId xmlns:a16="http://schemas.microsoft.com/office/drawing/2014/main" val="74170130"/>
                  </a:ext>
                </a:extLst>
              </a:tr>
              <a:tr h="370840">
                <a:tc>
                  <a:txBody>
                    <a:bodyPr/>
                    <a:lstStyle/>
                    <a:p>
                      <a:r>
                        <a:rPr lang="es-MX" sz="2400" dirty="0">
                          <a:solidFill>
                            <a:schemeClr val="bg1"/>
                          </a:solidFill>
                          <a:latin typeface="Ink Draft" panose="03080402000500000000" pitchFamily="66" charset="0"/>
                        </a:rPr>
                        <a:t>Contribuye a establecer plazos realistas.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tc>
                  <a:txBody>
                    <a:bodyPr/>
                    <a:lstStyle/>
                    <a:p>
                      <a:r>
                        <a:rPr lang="es-MX" sz="2400" dirty="0">
                          <a:solidFill>
                            <a:schemeClr val="bg1"/>
                          </a:solidFill>
                          <a:latin typeface="Ink Draft" panose="03080402000500000000" pitchFamily="66" charset="0"/>
                        </a:rPr>
                        <a:t>Difícil de plasmar en una sola hoja de papel.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50000"/>
                        <a:alpha val="75000"/>
                      </a:schemeClr>
                    </a:solidFill>
                  </a:tcPr>
                </a:tc>
                <a:extLst>
                  <a:ext uri="{0D108BD9-81ED-4DB2-BD59-A6C34878D82A}">
                    <a16:rowId xmlns:a16="http://schemas.microsoft.com/office/drawing/2014/main" val="2139415200"/>
                  </a:ext>
                </a:extLst>
              </a:tr>
            </a:tbl>
          </a:graphicData>
        </a:graphic>
      </p:graphicFrame>
      <p:pic>
        <p:nvPicPr>
          <p:cNvPr id="11" name="Imagen 10" descr="Imagen que contiene foto, naranja, tabla, hombre&#10;&#10;Descripción generada automáticamente">
            <a:extLst>
              <a:ext uri="{FF2B5EF4-FFF2-40B4-BE49-F238E27FC236}">
                <a16:creationId xmlns:a16="http://schemas.microsoft.com/office/drawing/2014/main" id="{D530A54C-4BD1-4235-BB81-1551D4646EAD}"/>
              </a:ext>
            </a:extLst>
          </p:cNvPr>
          <p:cNvPicPr>
            <a:picLocks noChangeAspect="1"/>
          </p:cNvPicPr>
          <p:nvPr/>
        </p:nvPicPr>
        <p:blipFill>
          <a:blip r:embed="rId5">
            <a:alphaModFix amt="75000"/>
            <a:extLst>
              <a:ext uri="{28A0092B-C50C-407E-A947-70E740481C1C}">
                <a14:useLocalDpi xmlns:a14="http://schemas.microsoft.com/office/drawing/2010/main" val="0"/>
              </a:ext>
            </a:extLst>
          </a:blip>
          <a:stretch>
            <a:fillRect/>
          </a:stretch>
        </p:blipFill>
        <p:spPr>
          <a:xfrm>
            <a:off x="8328953" y="1058887"/>
            <a:ext cx="3647303" cy="3048879"/>
          </a:xfrm>
          <a:prstGeom prst="rect">
            <a:avLst/>
          </a:prstGeom>
        </p:spPr>
      </p:pic>
    </p:spTree>
    <p:extLst>
      <p:ext uri="{BB962C8B-B14F-4D97-AF65-F5344CB8AC3E}">
        <p14:creationId xmlns:p14="http://schemas.microsoft.com/office/powerpoint/2010/main" val="3986674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5B3FAD-344E-469E-BCB2-C0BED00A163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3428999"/>
            <a:ext cx="12191980" cy="6857990"/>
          </a:xfrm>
          <a:prstGeom prst="rect">
            <a:avLst/>
          </a:prstGeom>
        </p:spPr>
      </p:pic>
      <p:sp>
        <p:nvSpPr>
          <p:cNvPr id="3" name="Subtítulo 2">
            <a:extLst>
              <a:ext uri="{FF2B5EF4-FFF2-40B4-BE49-F238E27FC236}">
                <a16:creationId xmlns:a16="http://schemas.microsoft.com/office/drawing/2014/main" id="{EA099DBE-47E6-41CF-BF22-D1E0B86128D9}"/>
              </a:ext>
            </a:extLst>
          </p:cNvPr>
          <p:cNvSpPr>
            <a:spLocks noGrp="1"/>
          </p:cNvSpPr>
          <p:nvPr>
            <p:ph type="subTitle" idx="1"/>
          </p:nvPr>
        </p:nvSpPr>
        <p:spPr>
          <a:xfrm>
            <a:off x="375781" y="1602341"/>
            <a:ext cx="7750184" cy="3653317"/>
          </a:xfrm>
        </p:spPr>
        <p:txBody>
          <a:bodyPr>
            <a:normAutofit/>
          </a:bodyPr>
          <a:lstStyle/>
          <a:p>
            <a:pPr algn="ctr"/>
            <a:endParaRPr lang="es-MX" dirty="0">
              <a:solidFill>
                <a:schemeClr val="bg1">
                  <a:lumMod val="95000"/>
                </a:schemeClr>
              </a:solidFill>
              <a:latin typeface="Ink Draft" panose="03080402000500000000" pitchFamily="66" charset="0"/>
            </a:endParaRPr>
          </a:p>
        </p:txBody>
      </p:sp>
      <p:sp>
        <p:nvSpPr>
          <p:cNvPr id="5" name="CuadroTexto 4">
            <a:extLst>
              <a:ext uri="{FF2B5EF4-FFF2-40B4-BE49-F238E27FC236}">
                <a16:creationId xmlns:a16="http://schemas.microsoft.com/office/drawing/2014/main" id="{9AAF251E-EABB-45DD-8067-3B939F6BA774}"/>
              </a:ext>
            </a:extLst>
          </p:cNvPr>
          <p:cNvSpPr txBox="1"/>
          <p:nvPr/>
        </p:nvSpPr>
        <p:spPr>
          <a:xfrm>
            <a:off x="375781" y="534297"/>
            <a:ext cx="3983277" cy="830997"/>
          </a:xfrm>
          <a:prstGeom prst="rect">
            <a:avLst/>
          </a:prstGeom>
          <a:noFill/>
        </p:spPr>
        <p:txBody>
          <a:bodyPr wrap="square" rtlCol="0">
            <a:spAutoFit/>
          </a:bodyPr>
          <a:lstStyle/>
          <a:p>
            <a:r>
              <a:rPr lang="es-CO" sz="4800" dirty="0">
                <a:solidFill>
                  <a:schemeClr val="bg1">
                    <a:lumMod val="95000"/>
                  </a:schemeClr>
                </a:solidFill>
                <a:latin typeface="Ink Draft" panose="03080402000500000000" pitchFamily="66" charset="0"/>
              </a:rPr>
              <a:t>Ejemplos</a:t>
            </a:r>
            <a:endParaRPr lang="es-MX" dirty="0">
              <a:latin typeface="Ink Draft" panose="03080402000500000000" pitchFamily="66" charset="0"/>
            </a:endParaRPr>
          </a:p>
        </p:txBody>
      </p:sp>
      <p:pic>
        <p:nvPicPr>
          <p:cNvPr id="6" name="Imagen 5" descr="Captura de pantalla de un celular&#10;&#10;Descripción generada automáticamente">
            <a:extLst>
              <a:ext uri="{FF2B5EF4-FFF2-40B4-BE49-F238E27FC236}">
                <a16:creationId xmlns:a16="http://schemas.microsoft.com/office/drawing/2014/main" id="{9A8F4FF9-1CEC-40AE-9FA7-BA957A38CA45}"/>
              </a:ext>
            </a:extLst>
          </p:cNvPr>
          <p:cNvPicPr>
            <a:picLocks noChangeAspect="1"/>
          </p:cNvPicPr>
          <p:nvPr/>
        </p:nvPicPr>
        <p:blipFill>
          <a:blip r:embed="rId5">
            <a:alphaModFix amt="88000"/>
            <a:extLst>
              <a:ext uri="{28A0092B-C50C-407E-A947-70E740481C1C}">
                <a14:useLocalDpi xmlns:a14="http://schemas.microsoft.com/office/drawing/2010/main" val="0"/>
              </a:ext>
            </a:extLst>
          </a:blip>
          <a:stretch>
            <a:fillRect/>
          </a:stretch>
        </p:blipFill>
        <p:spPr>
          <a:xfrm>
            <a:off x="561434" y="1602341"/>
            <a:ext cx="7730299" cy="4348293"/>
          </a:xfrm>
          <a:prstGeom prst="rect">
            <a:avLst/>
          </a:prstGeom>
        </p:spPr>
      </p:pic>
      <p:pic>
        <p:nvPicPr>
          <p:cNvPr id="11" name="Imagen 10">
            <a:extLst>
              <a:ext uri="{FF2B5EF4-FFF2-40B4-BE49-F238E27FC236}">
                <a16:creationId xmlns:a16="http://schemas.microsoft.com/office/drawing/2014/main" id="{E4A12891-369E-4037-9C63-CEBF5B53FA04}"/>
              </a:ext>
            </a:extLst>
          </p:cNvPr>
          <p:cNvPicPr>
            <a:picLocks noChangeAspect="1"/>
          </p:cNvPicPr>
          <p:nvPr/>
        </p:nvPicPr>
        <p:blipFill>
          <a:blip r:embed="rId6">
            <a:alphaModFix amt="75000"/>
            <a:extLst>
              <a:ext uri="{28A0092B-C50C-407E-A947-70E740481C1C}">
                <a14:useLocalDpi xmlns:a14="http://schemas.microsoft.com/office/drawing/2010/main" val="0"/>
              </a:ext>
            </a:extLst>
          </a:blip>
          <a:stretch>
            <a:fillRect/>
          </a:stretch>
        </p:blipFill>
        <p:spPr>
          <a:xfrm>
            <a:off x="8687379" y="1099962"/>
            <a:ext cx="3242024" cy="2796789"/>
          </a:xfrm>
          <a:prstGeom prst="rect">
            <a:avLst/>
          </a:prstGeom>
        </p:spPr>
      </p:pic>
    </p:spTree>
    <p:extLst>
      <p:ext uri="{BB962C8B-B14F-4D97-AF65-F5344CB8AC3E}">
        <p14:creationId xmlns:p14="http://schemas.microsoft.com/office/powerpoint/2010/main" val="269449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theme/theme1.xml><?xml version="1.0" encoding="utf-8"?>
<a:theme xmlns:a="http://schemas.openxmlformats.org/drawingml/2006/main" name="BrushVTI">
  <a:themeElements>
    <a:clrScheme name="AnalogousFromLightSeedRightStep">
      <a:dk1>
        <a:srgbClr val="000000"/>
      </a:dk1>
      <a:lt1>
        <a:srgbClr val="FFFFFF"/>
      </a:lt1>
      <a:dk2>
        <a:srgbClr val="412425"/>
      </a:dk2>
      <a:lt2>
        <a:srgbClr val="E8E2E4"/>
      </a:lt2>
      <a:accent1>
        <a:srgbClr val="33B589"/>
      </a:accent1>
      <a:accent2>
        <a:srgbClr val="2FB1BC"/>
      </a:accent2>
      <a:accent3>
        <a:srgbClr val="5DA5ED"/>
      </a:accent3>
      <a:accent4>
        <a:srgbClr val="4E5BEB"/>
      </a:accent4>
      <a:accent5>
        <a:srgbClr val="986EEE"/>
      </a:accent5>
      <a:accent6>
        <a:srgbClr val="C34EEB"/>
      </a:accent6>
      <a:hlink>
        <a:srgbClr val="AE6981"/>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209</TotalTime>
  <Words>344</Words>
  <Application>Microsoft Office PowerPoint</Application>
  <PresentationFormat>Panorámica</PresentationFormat>
  <Paragraphs>26</Paragraphs>
  <Slides>6</Slides>
  <Notes>0</Notes>
  <HiddenSlides>0</HiddenSlides>
  <MMClips>6</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6</vt:i4>
      </vt:variant>
    </vt:vector>
  </HeadingPairs>
  <TitlesOfParts>
    <vt:vector size="11" baseType="lpstr">
      <vt:lpstr>Arial</vt:lpstr>
      <vt:lpstr>Century Gothic</vt:lpstr>
      <vt:lpstr>Elephant</vt:lpstr>
      <vt:lpstr>Ink Draft</vt:lpstr>
      <vt:lpstr>BrushVTI</vt:lpstr>
      <vt:lpstr>Diagrama De Gantt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Diagrama de Gantt</dc:title>
  <dc:creator>DIEGO ALEJANDRO CACERES SALAZAR</dc:creator>
  <cp:lastModifiedBy>DIEGO ALEJANDRO CACERES SALAZAR</cp:lastModifiedBy>
  <cp:revision>9</cp:revision>
  <dcterms:created xsi:type="dcterms:W3CDTF">2020-08-04T17:38:06Z</dcterms:created>
  <dcterms:modified xsi:type="dcterms:W3CDTF">2020-08-04T21:07:41Z</dcterms:modified>
</cp:coreProperties>
</file>

<file path=docProps/thumbnail.jpeg>
</file>